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247" autoAdjust="0"/>
  </p:normalViewPr>
  <p:slideViewPr>
    <p:cSldViewPr>
      <p:cViewPr varScale="1">
        <p:scale>
          <a:sx n="72" d="100"/>
          <a:sy n="72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48950-3DFA-47ED-BA3C-4611AB0BC74E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2A774-36D0-4C4F-8A81-05077941FE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A774-36D0-4C4F-8A81-05077941FE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A774-36D0-4C4F-8A81-05077941FE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          تشکیل امت و حکومت نبوی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fa-IR" dirty="0" smtClean="0"/>
              <a:t>                                       </a:t>
            </a:r>
          </a:p>
          <a:p>
            <a:pPr algn="r">
              <a:buNone/>
            </a:pPr>
            <a:r>
              <a:rPr lang="fa-IR" dirty="0" smtClean="0"/>
              <a:t> 1- پیمان برادری  </a:t>
            </a:r>
            <a:r>
              <a:rPr lang="fa-IR" sz="2400" dirty="0" smtClean="0"/>
              <a:t>                      دو اقدام پیامبر (ص) هستند با هدف </a:t>
            </a:r>
            <a:r>
              <a:rPr lang="fa-IR" dirty="0" smtClean="0"/>
              <a:t> </a:t>
            </a:r>
          </a:p>
          <a:p>
            <a:pPr algn="r">
              <a:buNone/>
            </a:pPr>
            <a:r>
              <a:rPr lang="fa-IR" dirty="0" smtClean="0"/>
              <a:t>2- پیمان نامه عمومی مدینه</a:t>
            </a:r>
            <a:endParaRPr lang="en-US" dirty="0"/>
          </a:p>
        </p:txBody>
      </p:sp>
      <p:sp>
        <p:nvSpPr>
          <p:cNvPr id="5" name="Left Bracket 4"/>
          <p:cNvSpPr/>
          <p:nvPr/>
        </p:nvSpPr>
        <p:spPr>
          <a:xfrm>
            <a:off x="4724400" y="2057400"/>
            <a:ext cx="225550" cy="15240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Right Arrow 6"/>
          <p:cNvSpPr/>
          <p:nvPr/>
        </p:nvSpPr>
        <p:spPr>
          <a:xfrm>
            <a:off x="381000" y="2971800"/>
            <a:ext cx="1143000" cy="2667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1828800" y="2971800"/>
            <a:ext cx="2743200" cy="3657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1- ایجاد همبستگی میان مهاجر و انصار</a:t>
            </a:r>
          </a:p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2- همزیستی مسالمت آمیز ساکنان مدینه </a:t>
            </a:r>
          </a:p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3- تامین نظم و امنیت در شهر</a:t>
            </a:r>
          </a:p>
          <a:p>
            <a:pPr algn="r"/>
            <a:endParaRPr lang="fa-I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مخالفت و دشمنی با امت و حکومت نوپای اسلامی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fa-IR" dirty="0" smtClean="0">
                <a:solidFill>
                  <a:schemeClr val="accent2">
                    <a:lumMod val="50000"/>
                  </a:schemeClr>
                </a:solidFill>
              </a:rPr>
              <a:t>       افراد و گروه های مخالف پیامبر (ص) و مسلمانان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5791200" y="2057400"/>
            <a:ext cx="3048000" cy="441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800" dirty="0" smtClean="0">
                <a:solidFill>
                  <a:schemeClr val="tx1"/>
                </a:solidFill>
              </a:rPr>
              <a:t>مشرکان قریش </a:t>
            </a:r>
            <a:r>
              <a:rPr lang="fa-IR" sz="2400" dirty="0" smtClean="0">
                <a:solidFill>
                  <a:schemeClr val="tx1"/>
                </a:solidFill>
              </a:rPr>
              <a:t>بزرگترین و  سرسخت ترین دشمنان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3352800" y="2209800"/>
            <a:ext cx="2209800" cy="44196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منافقان</a:t>
            </a:r>
          </a:p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به سرکردگی عبدالله ابن ابی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0" y="2209800"/>
            <a:ext cx="3276600" cy="3581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یهودیان</a:t>
            </a:r>
          </a:p>
          <a:p>
            <a:pPr algn="r"/>
            <a:r>
              <a:rPr lang="fa-IR" sz="2800" dirty="0" smtClean="0">
                <a:solidFill>
                  <a:schemeClr val="tx1"/>
                </a:solidFill>
              </a:rPr>
              <a:t>( تغییر قبله مسلمانان از بیت المقدس به سوی مکه)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534400" cy="457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457200"/>
            <a:ext cx="45719" cy="609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6477000"/>
            <a:ext cx="8229600" cy="457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533400"/>
            <a:ext cx="45719" cy="5715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              صلح حدیبیه و پیامدهای آن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10338"/>
            <a:ext cx="8229600" cy="390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              پیامدهای صلح حدیبیه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fa-IR" dirty="0" smtClean="0"/>
          </a:p>
          <a:p>
            <a:pPr algn="r">
              <a:buNone/>
            </a:pPr>
            <a:r>
              <a:rPr lang="fa-IR" sz="3200" dirty="0" smtClean="0"/>
              <a:t>1- دعوت پیامبر (ص) از سران امپراتوری ها و دولت های بزرگ به اسلام</a:t>
            </a:r>
          </a:p>
          <a:p>
            <a:pPr algn="r">
              <a:buNone/>
            </a:pPr>
            <a:r>
              <a:rPr lang="fa-IR" sz="3200" dirty="0" smtClean="0"/>
              <a:t>2- گرایش تعداد از حاکمان محلی عربستان به اسلام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              فتح مکه و پیامدهای آن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94799"/>
            <a:ext cx="4038600" cy="173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88389"/>
            <a:ext cx="4038600" cy="414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r>
              <a:rPr lang="fa-IR" dirty="0" smtClean="0"/>
              <a:t>     </a:t>
            </a:r>
            <a:r>
              <a:rPr lang="fa-IR" sz="3600" dirty="0" smtClean="0">
                <a:solidFill>
                  <a:srgbClr val="FF0000"/>
                </a:solidFill>
              </a:rPr>
              <a:t>سال نهم هجری   </a:t>
            </a:r>
          </a:p>
          <a:p>
            <a:pPr algn="r">
              <a:buNone/>
            </a:pPr>
            <a:r>
              <a:rPr lang="fa-IR" dirty="0" smtClean="0"/>
              <a:t>          سال وفود    </a:t>
            </a:r>
          </a:p>
          <a:p>
            <a:pPr algn="r">
              <a:buNone/>
            </a:pPr>
            <a:r>
              <a:rPr lang="fa-IR" dirty="0" smtClean="0"/>
              <a:t>  یا اسلام آوردن قبیله ها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r>
              <a:rPr lang="fa-IR" dirty="0" smtClean="0"/>
              <a:t>         </a:t>
            </a:r>
            <a:r>
              <a:rPr lang="fa-IR" sz="4000" dirty="0" smtClean="0">
                <a:solidFill>
                  <a:srgbClr val="FF0000"/>
                </a:solidFill>
              </a:rPr>
              <a:t>صلح حدیبیه </a:t>
            </a:r>
          </a:p>
          <a:p>
            <a:pPr algn="r">
              <a:buNone/>
            </a:pPr>
            <a:r>
              <a:rPr lang="fa-IR" sz="4000" dirty="0" smtClean="0">
                <a:solidFill>
                  <a:srgbClr val="FF0000"/>
                </a:solidFill>
              </a:rPr>
              <a:t>       مقدمه فتح مکه</a:t>
            </a:r>
          </a:p>
        </p:txBody>
      </p:sp>
      <p:sp>
        <p:nvSpPr>
          <p:cNvPr id="6" name="Frame 5"/>
          <p:cNvSpPr/>
          <p:nvPr/>
        </p:nvSpPr>
        <p:spPr>
          <a:xfrm>
            <a:off x="4876800" y="1828800"/>
            <a:ext cx="4038600" cy="4419600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52400" y="1905000"/>
            <a:ext cx="4191000" cy="4419600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              اعلان برائت از مشرکان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r>
              <a:rPr lang="fa-IR" sz="3200" dirty="0" smtClean="0"/>
              <a:t>1- نزول سوره برائت</a:t>
            </a:r>
          </a:p>
          <a:p>
            <a:pPr algn="r">
              <a:buNone/>
            </a:pPr>
            <a:r>
              <a:rPr lang="fa-IR" sz="3200" dirty="0" smtClean="0"/>
              <a:t>2- اعزام حضرت علی (ع) به مکه برای ابلاغ سوره برائت</a:t>
            </a:r>
          </a:p>
          <a:p>
            <a:pPr algn="r">
              <a:buNone/>
            </a:pPr>
            <a:r>
              <a:rPr lang="fa-IR" sz="3200" dirty="0" smtClean="0"/>
              <a:t>3-اعلام مکه و خانه خدا به عنوان </a:t>
            </a:r>
            <a:r>
              <a:rPr lang="fa-IR" sz="4400" dirty="0" smtClean="0">
                <a:solidFill>
                  <a:srgbClr val="00B050"/>
                </a:solidFill>
              </a:rPr>
              <a:t>حرم اسلامی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44323"/>
            <a:ext cx="4038600" cy="383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8839200" y="1600200"/>
            <a:ext cx="45719" cy="487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6553200"/>
            <a:ext cx="8077200" cy="457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274319" y="1600200"/>
            <a:ext cx="45719" cy="472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حجه الوداع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r>
              <a:rPr lang="fa-IR" sz="3200" dirty="0" smtClean="0"/>
              <a:t>. بعد از پایان مراسم حج</a:t>
            </a:r>
          </a:p>
          <a:p>
            <a:pPr algn="r">
              <a:buNone/>
            </a:pPr>
            <a:r>
              <a:rPr lang="fa-IR" sz="3200" dirty="0" smtClean="0"/>
              <a:t>. در مکانی به نام غدیرخم</a:t>
            </a:r>
          </a:p>
          <a:p>
            <a:pPr algn="r">
              <a:buNone/>
            </a:pPr>
            <a:r>
              <a:rPr lang="fa-IR" sz="3200" dirty="0" smtClean="0"/>
              <a:t>. معرفی علی (ع) به عنوان جانشین</a:t>
            </a:r>
          </a:p>
          <a:p>
            <a:pPr algn="r">
              <a:buNone/>
            </a:pPr>
            <a:r>
              <a:rPr lang="fa-IR" sz="3200" dirty="0" smtClean="0"/>
              <a:t>. اعلام ختم نزول آیات و اتمام رسالت خود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1200"/>
            <a:ext cx="4038600" cy="399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8915400" y="1600200"/>
            <a:ext cx="45719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6400800"/>
            <a:ext cx="82296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1676400"/>
            <a:ext cx="45719" cy="457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روش حکومت داری حضرت محمد (ص)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r>
              <a:rPr lang="fa-IR" sz="3200" dirty="0" smtClean="0"/>
              <a:t>. نظام حکومتی ساده، فاقد تشکیلات و سلسله مراتب گسترده</a:t>
            </a:r>
          </a:p>
          <a:p>
            <a:pPr algn="r">
              <a:buNone/>
            </a:pPr>
            <a:r>
              <a:rPr lang="fa-IR" sz="3200" dirty="0" smtClean="0"/>
              <a:t>. مشورت و تصمیم گیری با اصحاب بویژه در مسائل جنگ و صلح</a:t>
            </a:r>
          </a:p>
          <a:p>
            <a:pPr algn="r">
              <a:buNone/>
            </a:pPr>
            <a:r>
              <a:rPr lang="fa-IR" sz="3200" dirty="0" smtClean="0"/>
              <a:t>. انتخاب مسجدالنبی به عنوان پایگاه حکومتی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8988"/>
            <a:ext cx="4038600" cy="25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686800" y="1676400"/>
            <a:ext cx="45719" cy="449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6096000"/>
            <a:ext cx="8229600" cy="76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سپاه و مدیریت امور نظامی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fa-IR" sz="3600" dirty="0" smtClean="0"/>
              <a:t> </a:t>
            </a:r>
            <a:endParaRPr lang="en-US" sz="3600" dirty="0"/>
          </a:p>
        </p:txBody>
      </p:sp>
      <p:sp>
        <p:nvSpPr>
          <p:cNvPr id="9" name="Vertical Scroll 8"/>
          <p:cNvSpPr/>
          <p:nvPr/>
        </p:nvSpPr>
        <p:spPr>
          <a:xfrm>
            <a:off x="1524000" y="1676400"/>
            <a:ext cx="6781800" cy="48768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1- جهاد و دفاع وظیفه تمام مسلمانان بود.</a:t>
            </a:r>
          </a:p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2- تاکید پیامبر (ص) بر نظم و آمادگی رزمی</a:t>
            </a:r>
          </a:p>
          <a:p>
            <a:pPr algn="r"/>
            <a:r>
              <a:rPr lang="fa-IR" sz="4000" dirty="0" smtClean="0">
                <a:solidFill>
                  <a:schemeClr val="tx1"/>
                </a:solidFill>
              </a:rPr>
              <a:t>3- نظارت پیامبر بر آموزش های نظامی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تعلیم و تربیت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1066800" y="1752600"/>
            <a:ext cx="6172200" cy="44196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sz="2800" dirty="0" smtClean="0">
                <a:solidFill>
                  <a:schemeClr val="tx1"/>
                </a:solidFill>
              </a:rPr>
              <a:t>1- تاکید اسلام برکسب علم و دانش</a:t>
            </a:r>
          </a:p>
          <a:p>
            <a:pPr algn="r"/>
            <a:r>
              <a:rPr lang="fa-IR" sz="2800" dirty="0" smtClean="0">
                <a:solidFill>
                  <a:schemeClr val="tx1"/>
                </a:solidFill>
              </a:rPr>
              <a:t>2- توجه پیامبر (ص) به تعلیم و تربیت</a:t>
            </a:r>
          </a:p>
          <a:p>
            <a:pPr algn="r"/>
            <a:r>
              <a:rPr lang="fa-IR" sz="2800" dirty="0" smtClean="0">
                <a:solidFill>
                  <a:schemeClr val="tx1"/>
                </a:solidFill>
              </a:rPr>
              <a:t>3- اعزام معلمانی برای تعلیم قرآن و احکام اسلام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منابع مالی و شیوه گردآوری و توزیع آنها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r>
              <a:rPr lang="fa-IR" sz="3600" dirty="0" smtClean="0"/>
              <a:t>1- زندگی اقتصادی ساده</a:t>
            </a:r>
          </a:p>
          <a:p>
            <a:pPr algn="r">
              <a:buNone/>
            </a:pPr>
            <a:r>
              <a:rPr lang="fa-IR" sz="3600" dirty="0" smtClean="0"/>
              <a:t>2- اداره امور با غنائم جنگی، زکات و جزیه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خلق و خوی رسول خدا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r>
              <a:rPr lang="fa-IR" dirty="0" smtClean="0"/>
              <a:t>1- زندگی با مردم و در میان مردم</a:t>
            </a:r>
          </a:p>
          <a:p>
            <a:pPr algn="r">
              <a:buNone/>
            </a:pPr>
            <a:r>
              <a:rPr lang="fa-IR" dirty="0" smtClean="0"/>
              <a:t>2- ملایمت با دشمنان اسلام بعد از تسلیم شدن آنها</a:t>
            </a:r>
          </a:p>
          <a:p>
            <a:pPr algn="r">
              <a:buNone/>
            </a:pPr>
            <a:r>
              <a:rPr lang="fa-IR" dirty="0" smtClean="0"/>
              <a:t>3- قرآن از سجایای اخلاقی پیامبر به عنوان </a:t>
            </a:r>
            <a:r>
              <a:rPr lang="fa-IR" dirty="0" smtClean="0">
                <a:solidFill>
                  <a:srgbClr val="FF0000"/>
                </a:solidFill>
              </a:rPr>
              <a:t>خلق عظیم </a:t>
            </a:r>
            <a:r>
              <a:rPr lang="fa-IR" dirty="0" smtClean="0"/>
              <a:t>و </a:t>
            </a:r>
            <a:r>
              <a:rPr lang="fa-IR" dirty="0" smtClean="0">
                <a:solidFill>
                  <a:srgbClr val="FF0000"/>
                </a:solidFill>
              </a:rPr>
              <a:t>اسوه</a:t>
            </a:r>
            <a:r>
              <a:rPr lang="fa-IR" dirty="0" smtClean="0"/>
              <a:t> یاد کرده است.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 گروه تاریخ سیستان و بلوچستان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r>
              <a:rPr lang="fa-IR" dirty="0" smtClean="0"/>
              <a:t>فاطمه امینی نسب</a:t>
            </a:r>
          </a:p>
          <a:p>
            <a:pPr algn="r">
              <a:buNone/>
            </a:pPr>
            <a:r>
              <a:rPr lang="fa-IR" dirty="0" smtClean="0"/>
              <a:t>دبیر تاریخ ناحیه 1 زاهدان</a:t>
            </a:r>
          </a:p>
          <a:p>
            <a:pPr algn="r">
              <a:buNone/>
            </a:pPr>
            <a:r>
              <a:rPr lang="fa-IR" dirty="0" smtClean="0"/>
              <a:t>کدپرسنلی: 94050708</a:t>
            </a:r>
          </a:p>
          <a:p>
            <a:pPr algn="r">
              <a:buNone/>
            </a:pPr>
            <a:r>
              <a:rPr lang="fa-IR" dirty="0" smtClean="0"/>
              <a:t>                           سال تحصیلی</a:t>
            </a:r>
          </a:p>
          <a:p>
            <a:pPr algn="r">
              <a:buNone/>
            </a:pPr>
            <a:r>
              <a:rPr lang="fa-IR" smtClean="0"/>
              <a:t>                          </a:t>
            </a:r>
            <a:r>
              <a:rPr lang="fa-IR" smtClean="0"/>
              <a:t>1402 </a:t>
            </a:r>
            <a:r>
              <a:rPr lang="fa-IR" dirty="0" smtClean="0"/>
              <a:t>- </a:t>
            </a:r>
            <a:r>
              <a:rPr lang="fa-IR" dirty="0" smtClean="0"/>
              <a:t>1401</a:t>
            </a:r>
            <a:endParaRPr lang="fa-IR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3400" y="304800"/>
            <a:ext cx="8305800" cy="457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685800"/>
            <a:ext cx="76200" cy="5867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5400" y="457200"/>
            <a:ext cx="45719" cy="579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6629400"/>
            <a:ext cx="8305800" cy="457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143000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r>
              <a:rPr lang="fa-IR" dirty="0" smtClean="0"/>
              <a:t>                               تاریخ  2  </a:t>
            </a:r>
          </a:p>
          <a:p>
            <a:pPr algn="r">
              <a:buNone/>
            </a:pPr>
            <a:r>
              <a:rPr lang="fa-IR" dirty="0" smtClean="0"/>
              <a:t>                          پایه یازدهم انسانی</a:t>
            </a:r>
          </a:p>
          <a:p>
            <a:pPr algn="r">
              <a:buNone/>
            </a:pPr>
            <a:r>
              <a:rPr lang="fa-IR" dirty="0" smtClean="0"/>
              <a:t>                  رشته ادبیات و علوم انسانی </a:t>
            </a:r>
          </a:p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r>
              <a:rPr lang="fa-IR" dirty="0" smtClean="0"/>
              <a:t>       </a:t>
            </a:r>
            <a:r>
              <a:rPr lang="fa-IR" sz="3600" dirty="0" smtClean="0">
                <a:solidFill>
                  <a:srgbClr val="FF0000"/>
                </a:solidFill>
              </a:rPr>
              <a:t>درس چهارم: امت و حکومت نبوی در مدینه            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81000"/>
            <a:ext cx="8229600" cy="457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86800" y="685800"/>
            <a:ext cx="45719" cy="579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685800"/>
            <a:ext cx="45719" cy="5867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6477000"/>
            <a:ext cx="7924800" cy="457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fa-IR" dirty="0" smtClean="0"/>
              <a:t>امت و حکومت نبوی در مدینه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>
              <a:buNone/>
            </a:pPr>
            <a:endParaRPr lang="fa-IR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4191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4343400" y="1676400"/>
            <a:ext cx="4800600" cy="5181600"/>
          </a:xfrm>
          <a:prstGeom prst="flowChartPredefined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buNone/>
            </a:pPr>
            <a:r>
              <a:rPr lang="fa-IR" sz="3200" dirty="0" smtClean="0"/>
              <a:t>هجرت رسول خدا و پیروانش از مکه به یثرب یکی از رویدادهای سرنوشت ساز تاریخ اسلام به شمار می رود، زیرا زمینه و شرایط مناسبی برای برپایی امت و حکومت اسلامی فراهم آمد.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dirty="0" smtClean="0"/>
              <a:t>اوضاع اجتماعی، سیاسی و اقتصادی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fa-IR" sz="2000" dirty="0" smtClean="0"/>
          </a:p>
          <a:p>
            <a:pPr algn="r">
              <a:buNone/>
            </a:pPr>
            <a:endParaRPr lang="fa-IR" sz="2000" dirty="0" smtClean="0"/>
          </a:p>
          <a:p>
            <a:pPr algn="r">
              <a:buNone/>
            </a:pPr>
            <a:endParaRPr lang="fa-IR" sz="2000" dirty="0" smtClean="0"/>
          </a:p>
          <a:p>
            <a:pPr algn="r">
              <a:buNone/>
            </a:pPr>
            <a:endParaRPr lang="fa-IR" sz="2000" dirty="0" smtClean="0"/>
          </a:p>
          <a:p>
            <a:pPr algn="r">
              <a:buNone/>
            </a:pPr>
            <a:endParaRPr lang="fa-IR" sz="2000" dirty="0" smtClean="0"/>
          </a:p>
          <a:p>
            <a:pPr algn="r">
              <a:buNone/>
            </a:pPr>
            <a:endParaRPr lang="fa-IR" sz="2000" dirty="0" smtClean="0"/>
          </a:p>
          <a:p>
            <a:pPr algn="r">
              <a:buNone/>
            </a:pPr>
            <a:endParaRPr lang="fa-IR" sz="2400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یهود                           عرب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            </a:t>
            </a:r>
          </a:p>
        </p:txBody>
      </p:sp>
      <p:sp>
        <p:nvSpPr>
          <p:cNvPr id="9" name="Left-Right Arrow Callout 8"/>
          <p:cNvSpPr/>
          <p:nvPr/>
        </p:nvSpPr>
        <p:spPr>
          <a:xfrm>
            <a:off x="5638800" y="1676400"/>
            <a:ext cx="2209800" cy="1600200"/>
          </a:xfrm>
          <a:prstGeom prst="leftRigh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</a:rPr>
              <a:t>ساکنان شهر یثرب در دوران </a:t>
            </a:r>
            <a:r>
              <a:rPr lang="fa-IR" dirty="0" smtClean="0">
                <a:solidFill>
                  <a:schemeClr val="tx1"/>
                </a:solidFill>
              </a:rPr>
              <a:t>جاهلیت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4572000" y="2590800"/>
            <a:ext cx="731520" cy="2438400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0600" y="5029200"/>
            <a:ext cx="19050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</a:rPr>
              <a:t>اوس</a:t>
            </a:r>
          </a:p>
          <a:p>
            <a:pPr algn="ctr"/>
            <a:r>
              <a:rPr lang="fa-IR" sz="3200" dirty="0" smtClean="0">
                <a:solidFill>
                  <a:schemeClr val="tx1"/>
                </a:solidFill>
              </a:rPr>
              <a:t>خزرج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7010400" y="2819400"/>
            <a:ext cx="2133600" cy="3124200"/>
          </a:xfrm>
          <a:prstGeom prst="upArrow">
            <a:avLst>
              <a:gd name="adj1" fmla="val 64285"/>
              <a:gd name="adj2" fmla="val 4499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مهاجرین فلسطینی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Flowchart: Off-page Connector 19"/>
          <p:cNvSpPr/>
          <p:nvPr/>
        </p:nvSpPr>
        <p:spPr>
          <a:xfrm>
            <a:off x="762000" y="1676400"/>
            <a:ext cx="3276600" cy="1752600"/>
          </a:xfrm>
          <a:prstGeom prst="flowChartOffpage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buNone/>
            </a:pPr>
            <a:r>
              <a:rPr lang="fa-IR" sz="2800" dirty="0" smtClean="0">
                <a:solidFill>
                  <a:srgbClr val="FF0000"/>
                </a:solidFill>
              </a:rPr>
              <a:t>       شغل مردم یثرب</a:t>
            </a:r>
          </a:p>
          <a:p>
            <a:pPr algn="r">
              <a:buNone/>
            </a:pPr>
            <a:r>
              <a:rPr lang="fa-IR" sz="2400" dirty="0" smtClean="0"/>
              <a:t>        کشاورزی</a:t>
            </a:r>
          </a:p>
          <a:p>
            <a:pPr algn="r">
              <a:buNone/>
            </a:pPr>
            <a:r>
              <a:rPr lang="fa-IR" sz="2400" dirty="0" smtClean="0"/>
              <a:t>       روابط تجاری و سیاسی</a:t>
            </a:r>
          </a:p>
        </p:txBody>
      </p:sp>
      <p:sp>
        <p:nvSpPr>
          <p:cNvPr id="21" name="Folded Corner 20"/>
          <p:cNvSpPr/>
          <p:nvPr/>
        </p:nvSpPr>
        <p:spPr>
          <a:xfrm>
            <a:off x="0" y="3505200"/>
            <a:ext cx="4114800" cy="3352800"/>
          </a:xfrm>
          <a:prstGeom prst="foldedCorner">
            <a:avLst>
              <a:gd name="adj" fmla="val 16241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None/>
            </a:pPr>
            <a:r>
              <a:rPr lang="fa-IR" sz="2800" dirty="0" smtClean="0">
                <a:solidFill>
                  <a:srgbClr val="FF0000"/>
                </a:solidFill>
              </a:rPr>
              <a:t>دین و اعتقادات و اعتقادات مردم یثرب</a:t>
            </a:r>
          </a:p>
          <a:p>
            <a:pPr algn="r">
              <a:buNone/>
            </a:pPr>
            <a:r>
              <a:rPr lang="fa-IR" sz="2400" dirty="0" smtClean="0">
                <a:solidFill>
                  <a:schemeClr val="tx1"/>
                </a:solidFill>
              </a:rPr>
              <a:t>  1- اکثر مردم بت پرست بودند</a:t>
            </a:r>
          </a:p>
          <a:p>
            <a:pPr algn="r">
              <a:buNone/>
            </a:pPr>
            <a:r>
              <a:rPr lang="fa-IR" sz="2400" dirty="0" smtClean="0">
                <a:solidFill>
                  <a:schemeClr val="tx1"/>
                </a:solidFill>
              </a:rPr>
              <a:t>  2- داشتن اطلاعاتی درباره تاریخ           پیامبران به دلیل حضور یهودیان در      یثرب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         ارتباط مردم یثرب با رسول خدا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>
              <a:buNone/>
            </a:pPr>
            <a:r>
              <a:rPr lang="fa-IR" sz="4000" dirty="0" smtClean="0">
                <a:solidFill>
                  <a:srgbClr val="FF0000"/>
                </a:solidFill>
              </a:rPr>
              <a:t>       عقبه دوم</a:t>
            </a:r>
          </a:p>
          <a:p>
            <a:pPr algn="r">
              <a:buNone/>
            </a:pPr>
            <a:r>
              <a:rPr lang="fa-IR" sz="2400" dirty="0" smtClean="0"/>
              <a:t>در سال 13 بعثت، 73 زن و مرد یثربی با پیامبر (ص) پیمان بستند که به عقبه دوم مشهور شد.</a:t>
            </a:r>
          </a:p>
          <a:p>
            <a:pPr algn="r"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>
              <a:buNone/>
            </a:pPr>
            <a:r>
              <a:rPr lang="fa-IR" sz="4000" dirty="0" smtClean="0">
                <a:solidFill>
                  <a:srgbClr val="FF0000"/>
                </a:solidFill>
              </a:rPr>
              <a:t>         عقبه اول</a:t>
            </a:r>
          </a:p>
          <a:p>
            <a:pPr algn="r">
              <a:buNone/>
            </a:pPr>
            <a:r>
              <a:rPr lang="fa-IR" sz="2400" dirty="0" smtClean="0"/>
              <a:t>- </a:t>
            </a:r>
            <a:r>
              <a:rPr lang="fa-IR" sz="2200" dirty="0" smtClean="0"/>
              <a:t>اولین آشنایی مردم یثرب با اسلام</a:t>
            </a:r>
          </a:p>
          <a:p>
            <a:pPr algn="r">
              <a:buNone/>
            </a:pPr>
            <a:r>
              <a:rPr lang="fa-IR" sz="2200" dirty="0" smtClean="0"/>
              <a:t>-در سال یازدهم بعثت</a:t>
            </a:r>
          </a:p>
          <a:p>
            <a:pPr algn="r">
              <a:buNone/>
            </a:pPr>
            <a:r>
              <a:rPr lang="fa-IR" sz="2200" dirty="0" smtClean="0"/>
              <a:t>- با شش نفر از مردم یثرب که برای مراسم حج آمده بودند.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029200" y="3886200"/>
            <a:ext cx="4114800" cy="2514600"/>
          </a:xfrm>
          <a:prstGeom prst="wedgeEllipse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در سال 12 بعثت 12 مرد در مکانی به نام عقبه در منا با پیامبر بیعت کردند که به </a:t>
            </a:r>
            <a:r>
              <a:rPr lang="fa-IR" sz="4000" dirty="0" smtClean="0">
                <a:solidFill>
                  <a:schemeClr val="tx1"/>
                </a:solidFill>
              </a:rPr>
              <a:t>پیمان عقبه اول </a:t>
            </a:r>
            <a:r>
              <a:rPr lang="fa-IR" sz="2400" dirty="0" smtClean="0">
                <a:solidFill>
                  <a:schemeClr val="tx1"/>
                </a:solidFill>
              </a:rPr>
              <a:t>        معروف شد.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0" y="3352800"/>
            <a:ext cx="4648200" cy="3505200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</a:rPr>
              <a:t>پیمان عقبه دوم بیانگر نفوذ و گسترش چشمگیر اسلام در یثرب است.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-2438400" y="1600200"/>
            <a:ext cx="1905000" cy="914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عقبه اول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هجرت پیامبر(ص) و پیروانش از مکه به مدینه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/>
          <a:p>
            <a:pPr algn="r">
              <a:buNone/>
            </a:pPr>
            <a:r>
              <a:rPr lang="fa-IR" sz="3600" dirty="0" smtClean="0">
                <a:solidFill>
                  <a:srgbClr val="FF0000"/>
                </a:solidFill>
              </a:rPr>
              <a:t>نتایج پیمان عقبه دوم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191000" y="2743200"/>
            <a:ext cx="4495800" cy="4114800"/>
          </a:xfrm>
          <a:prstGeom prst="cloudCallout">
            <a:avLst>
              <a:gd name="adj1" fmla="val 42481"/>
              <a:gd name="adj2" fmla="val -615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1- تبدیل شهر یثرب به پایگاه امن و مطمئن برای مسلمانان</a:t>
            </a:r>
          </a:p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2- مهاجرت مسلمانان به یثرب به دستور پیامبر</a:t>
            </a:r>
          </a:p>
          <a:p>
            <a:pPr algn="r"/>
            <a:r>
              <a:rPr lang="fa-IR" sz="2400" dirty="0" smtClean="0">
                <a:solidFill>
                  <a:schemeClr val="tx1"/>
                </a:solidFill>
              </a:rPr>
              <a:t>3- رفتن پیامبر به سمت یثرب بعد از دسیسه مشرکان در دارالندوه برای کشتن پیامبر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281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304800"/>
            <a:ext cx="8610600" cy="457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457200"/>
            <a:ext cx="45719" cy="6400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15400" y="533400"/>
            <a:ext cx="45719" cy="6324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</a:rPr>
              <a:t>           سکونت مهاجران در مدینه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fa-IR" dirty="0" smtClean="0"/>
          </a:p>
          <a:p>
            <a:pPr algn="r">
              <a:buNone/>
            </a:pPr>
            <a:r>
              <a:rPr lang="fa-IR" dirty="0" smtClean="0">
                <a:solidFill>
                  <a:srgbClr val="FF0000"/>
                </a:solidFill>
              </a:rPr>
              <a:t>انصار: </a:t>
            </a:r>
            <a:r>
              <a:rPr lang="fa-IR" dirty="0" smtClean="0"/>
              <a:t>مسلمانان اهل مدینه (یثرب)</a:t>
            </a:r>
          </a:p>
          <a:p>
            <a:pPr algn="r">
              <a:buNone/>
            </a:pPr>
            <a:endParaRPr lang="fa-IR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fa-IR" dirty="0" smtClean="0">
                <a:solidFill>
                  <a:srgbClr val="FF0000"/>
                </a:solidFill>
              </a:rPr>
              <a:t>مهاجران: </a:t>
            </a:r>
            <a:r>
              <a:rPr lang="fa-IR" dirty="0" smtClean="0"/>
              <a:t>کسانی که از مکه به مدینه مهاجرت کردند.</a:t>
            </a:r>
          </a:p>
          <a:p>
            <a:pPr algn="r">
              <a:buNone/>
            </a:pPr>
            <a:endParaRPr lang="fa-IR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fa-IR" dirty="0" smtClean="0">
                <a:solidFill>
                  <a:srgbClr val="FF0000"/>
                </a:solidFill>
              </a:rPr>
              <a:t>اهل صفه: </a:t>
            </a:r>
            <a:r>
              <a:rPr lang="fa-IR" dirty="0" smtClean="0"/>
              <a:t>مهاجران بی بضاعت که در جوار مسجدالنبی اقامت کردند.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705</Words>
  <Application>Microsoft Office PowerPoint</Application>
  <PresentationFormat>On-screen Show (4:3)</PresentationFormat>
  <Paragraphs>124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    گروه تاریخ سیستان و بلوچستان</vt:lpstr>
      <vt:lpstr>Slide 4</vt:lpstr>
      <vt:lpstr>امت و حکومت نبوی در مدینه</vt:lpstr>
      <vt:lpstr>اوضاع اجتماعی، سیاسی و اقتصادی</vt:lpstr>
      <vt:lpstr>         ارتباط مردم یثرب با رسول خدا</vt:lpstr>
      <vt:lpstr>هجرت پیامبر(ص) و پیروانش از مکه به مدینه</vt:lpstr>
      <vt:lpstr>           سکونت مهاجران در مدینه</vt:lpstr>
      <vt:lpstr>          تشکیل امت و حکومت نبوی</vt:lpstr>
      <vt:lpstr>مخالفت و دشمنی با امت و حکومت نوپای اسلامی</vt:lpstr>
      <vt:lpstr>              صلح حدیبیه و پیامدهای آن </vt:lpstr>
      <vt:lpstr>              پیامدهای صلح حدیبیه</vt:lpstr>
      <vt:lpstr>              فتح مکه و پیامدهای آن</vt:lpstr>
      <vt:lpstr>Slide 15</vt:lpstr>
      <vt:lpstr>              اعلان برائت از مشرکان</vt:lpstr>
      <vt:lpstr>حجه الوداع</vt:lpstr>
      <vt:lpstr>روش حکومت داری حضرت محمد (ص)</vt:lpstr>
      <vt:lpstr>سپاه و مدیریت امور نظامی</vt:lpstr>
      <vt:lpstr>تعلیم و تربیت</vt:lpstr>
      <vt:lpstr>منابع مالی و شیوه گردآوری و توزیع آنها</vt:lpstr>
      <vt:lpstr>خلق و خوی رسول خدا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Amini nasab</dc:creator>
  <cp:lastModifiedBy>Amini nasab</cp:lastModifiedBy>
  <cp:revision>171</cp:revision>
  <dcterms:created xsi:type="dcterms:W3CDTF">2006-08-16T00:00:00Z</dcterms:created>
  <dcterms:modified xsi:type="dcterms:W3CDTF">2023-02-28T04:13:29Z</dcterms:modified>
</cp:coreProperties>
</file>